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10" r:id="rId2"/>
  </p:sldMasterIdLst>
  <p:notesMasterIdLst>
    <p:notesMasterId r:id="rId23"/>
  </p:notesMasterIdLst>
  <p:handoutMasterIdLst>
    <p:handoutMasterId r:id="rId24"/>
  </p:handoutMasterIdLst>
  <p:sldIdLst>
    <p:sldId id="506" r:id="rId3"/>
    <p:sldId id="642" r:id="rId4"/>
    <p:sldId id="651" r:id="rId5"/>
    <p:sldId id="652" r:id="rId6"/>
    <p:sldId id="644" r:id="rId7"/>
    <p:sldId id="643" r:id="rId8"/>
    <p:sldId id="543" r:id="rId9"/>
    <p:sldId id="645" r:id="rId10"/>
    <p:sldId id="528" r:id="rId11"/>
    <p:sldId id="558" r:id="rId12"/>
    <p:sldId id="533" r:id="rId13"/>
    <p:sldId id="646" r:id="rId14"/>
    <p:sldId id="648" r:id="rId15"/>
    <p:sldId id="650" r:id="rId16"/>
    <p:sldId id="654" r:id="rId17"/>
    <p:sldId id="653" r:id="rId18"/>
    <p:sldId id="655" r:id="rId19"/>
    <p:sldId id="446" r:id="rId20"/>
    <p:sldId id="514" r:id="rId21"/>
    <p:sldId id="612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Lubbers" initials="PL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829"/>
    <a:srgbClr val="3B6E8F"/>
    <a:srgbClr val="F46901"/>
    <a:srgbClr val="FF5050"/>
    <a:srgbClr val="6699CC"/>
    <a:srgbClr val="99CCFF"/>
    <a:srgbClr val="33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6170" autoAdjust="0"/>
  </p:normalViewPr>
  <p:slideViewPr>
    <p:cSldViewPr>
      <p:cViewPr varScale="1">
        <p:scale>
          <a:sx n="133" d="100"/>
          <a:sy n="133" d="100"/>
        </p:scale>
        <p:origin x="-1080" y="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8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AEF0A-983F-4DEF-A351-8BD4607BB561}" type="datetimeFigureOut">
              <a:rPr lang="en-US" smtClean="0"/>
              <a:pPr/>
              <a:t>5/4/2010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3E3BB-A3A2-4A6D-98BF-700B9B432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A528F60-8DDF-487C-B49F-EC6EA41A735F}" type="datetimeFigureOut">
              <a:rPr lang="en-US"/>
              <a:pPr>
                <a:defRPr/>
              </a:pPr>
              <a:t>5/4/2010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F0EC890-2984-4A2B-AEF2-48F59D131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EC890-2984-4A2B-AEF2-48F59D1316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EC890-2984-4A2B-AEF2-48F59D1316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150 ms (TCP round trip to set up the connection plus a packet for the message)</a:t>
            </a:r>
          </a:p>
          <a:p>
            <a:r>
              <a:rPr lang="en-US" i="1" dirty="0" smtClean="0"/>
              <a:t>50 ms  (just the packet for the message)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EC890-2984-4A2B-AEF2-48F59D1316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WebSocket is text-only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EC890-2984-4A2B-AEF2-48F59D1316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EC890-2984-4A2B-AEF2-48F59D1316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20DF7-257A-41A1-80D5-F2968F199C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DF09D8-4DBF-4C16-A857-45C0939C25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8E04-3C0B-43BD-BEC3-29A38289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6D89-38B3-4D25-A239-24A524F22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aazingppt-b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81000" y="6526213"/>
            <a:ext cx="304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fld id="{0533AD4F-F584-7743-B20A-ADB2C881300F}" type="slidenum">
              <a:rPr lang="en-US" sz="700" b="1">
                <a:solidFill>
                  <a:srgbClr val="B3B3B3"/>
                </a:solidFill>
                <a:latin typeface="Helvetica" pitchFamily="-105" charset="0"/>
              </a:rPr>
              <a:pPr algn="r"/>
              <a:t>‹#›</a:t>
            </a:fld>
            <a:endParaRPr lang="en-US" sz="700" b="1" dirty="0">
              <a:solidFill>
                <a:srgbClr val="B3B3B3"/>
              </a:solidFill>
              <a:latin typeface="Helvetica" pitchFamily="-105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667000"/>
          </a:xfrm>
        </p:spPr>
        <p:txBody>
          <a:bodyPr anchor="t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847012" cy="838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43147" y="670560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Copyright © 2010, Kaazing Corporation,. All rights reserved.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514600"/>
            <a:ext cx="3314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514600"/>
            <a:ext cx="3314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19200" y="652303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7C03-96D3-4E64-ACDB-C14815BA3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4738" y="1371600"/>
            <a:ext cx="1846262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371600"/>
            <a:ext cx="53911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516688"/>
            <a:ext cx="3886200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297386-7E5E-4403-A2C3-8D465B460780}" type="datetimeFigureOut">
              <a:rPr lang="en-US" smtClean="0"/>
              <a:pPr>
                <a:defRPr/>
              </a:pPr>
              <a:t>5/4/2010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09D8-4DBF-4C16-A857-45C0939C25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Copyright 2007, Kaazing Corporation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D590-5A63-482C-8816-645C45E0C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4C32-62F5-44B9-9913-409FF6E37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E5ED-BE99-4D27-A008-8F143618B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00C0-9B8F-47AA-85BE-61B40332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5270-D8B0-4822-85A1-F67FD82CD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BE06-06B8-4DA1-83A6-2DE09899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1F2-D61E-489B-9AA0-AEB7367A6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6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rr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5750" y="0"/>
            <a:ext cx="469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F09D8-4DBF-4C16-A857-45C0939C2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Kaazing_RGB_Whit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324600"/>
            <a:ext cx="182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heSans B7 Bol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 B7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aazingppt-bg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0"/>
            <a:ext cx="7847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16688"/>
            <a:ext cx="38862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989B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© 2010, Kaazing Corporation,. All rights reserved.</a:t>
            </a: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6526213"/>
            <a:ext cx="304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fld id="{A50B0F69-BF32-B348-8228-FB98A2E6D5C2}" type="slidenum">
              <a:rPr lang="en-US" sz="700" b="1">
                <a:solidFill>
                  <a:srgbClr val="B3B3B3"/>
                </a:solidFill>
                <a:latin typeface="Helvetica" pitchFamily="-105" charset="0"/>
              </a:rPr>
              <a:pPr algn="r"/>
              <a:t>‹#›</a:t>
            </a:fld>
            <a:endParaRPr lang="en-US" sz="700" b="1" dirty="0">
              <a:solidFill>
                <a:srgbClr val="B3B3B3"/>
              </a:solidFill>
              <a:latin typeface="Helvetica" pitchFamily="-10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FF6600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FF6600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FF6600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FF6600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D4C61B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D4C61B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D4C61B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00" b="1">
          <a:solidFill>
            <a:srgbClr val="D4C61B"/>
          </a:solidFill>
          <a:latin typeface="Arial" pitchFamily="24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313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31303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1303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800">
          <a:solidFill>
            <a:srgbClr val="31303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1303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1303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1303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1303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13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hMN0wlITL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kaazing.m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ugzilla.mozilla.org/show_bug.cgi?id=472529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ech.kaazing.com/training/index.html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v.w3.org/html5/websockets/#dom-websocket-bufferedamount" TargetMode="External"/><Relationship Id="rId13" Type="http://schemas.openxmlformats.org/officeDocument/2006/relationships/hyperlink" Target="http://dev.w3.org/html5/websockets/#dom-websocket-send" TargetMode="External"/><Relationship Id="rId3" Type="http://schemas.openxmlformats.org/officeDocument/2006/relationships/hyperlink" Target="http://dev.w3.org/html5/websockets/#dom-websocket-connecting" TargetMode="External"/><Relationship Id="rId7" Type="http://schemas.openxmlformats.org/officeDocument/2006/relationships/hyperlink" Target="http://dev.w3.org/html5/websockets/#dom-websocket-readystate" TargetMode="External"/><Relationship Id="rId12" Type="http://schemas.openxmlformats.org/officeDocument/2006/relationships/hyperlink" Target="http://dev.w3.org/html5/websockets/#handler-websocket-onclose" TargetMode="External"/><Relationship Id="rId2" Type="http://schemas.openxmlformats.org/officeDocument/2006/relationships/hyperlink" Target="http://dev.w3.org/html5/websockets/#dom-websocket-ur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ev.w3.org/html5/websockets/#dom-websocket-closed" TargetMode="External"/><Relationship Id="rId11" Type="http://schemas.openxmlformats.org/officeDocument/2006/relationships/hyperlink" Target="http://dev.w3.org/html5/websockets/#handler-websocket-onerror" TargetMode="External"/><Relationship Id="rId5" Type="http://schemas.openxmlformats.org/officeDocument/2006/relationships/hyperlink" Target="http://dev.w3.org/html5/websockets/#dom-websocket-closing" TargetMode="External"/><Relationship Id="rId15" Type="http://schemas.openxmlformats.org/officeDocument/2006/relationships/hyperlink" Target="http://dev.w3.org/html5/websockets/#websocket" TargetMode="External"/><Relationship Id="rId10" Type="http://schemas.openxmlformats.org/officeDocument/2006/relationships/hyperlink" Target="http://dev.w3.org/html5/websockets/#handler-websocket-onmessage" TargetMode="External"/><Relationship Id="rId4" Type="http://schemas.openxmlformats.org/officeDocument/2006/relationships/hyperlink" Target="http://dev.w3.org/html5/websockets/#dom-websocket-open" TargetMode="External"/><Relationship Id="rId9" Type="http://schemas.openxmlformats.org/officeDocument/2006/relationships/hyperlink" Target="http://dev.w3.org/html5/websockets/#handler-websocket-onopen" TargetMode="External"/><Relationship Id="rId14" Type="http://schemas.openxmlformats.org/officeDocument/2006/relationships/hyperlink" Target="http://dev.w3.org/html5/websockets/#dom-websocket-clos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897fkPn7Rw&amp;feature=player_embedded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04800" y="1906250"/>
            <a:ext cx="848443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What Can HTML5 </a:t>
            </a:r>
            <a:r>
              <a:rPr lang="en-US" sz="4400" b="1" dirty="0" err="1" smtClean="0">
                <a:solidFill>
                  <a:srgbClr val="FF6600"/>
                </a:solidFill>
              </a:rPr>
              <a:t>WebSocket</a:t>
            </a:r>
            <a:r>
              <a:rPr lang="en-US" sz="4400" b="1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sz="4400" b="1" dirty="0" smtClean="0">
                <a:solidFill>
                  <a:srgbClr val="FF6600"/>
                </a:solidFill>
              </a:rPr>
              <a:t>Do For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3770" y="3810000"/>
            <a:ext cx="3902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Sidda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Eraiah</a:t>
            </a:r>
            <a:endParaRPr lang="en-US" sz="2400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Director of Management Services</a:t>
            </a:r>
          </a:p>
          <a:p>
            <a:r>
              <a:rPr lang="en-US" dirty="0" err="1" smtClean="0">
                <a:latin typeface="Bookman Old Style" pitchFamily="18" charset="0"/>
              </a:rPr>
              <a:t>Kaazing</a:t>
            </a:r>
            <a:r>
              <a:rPr lang="en-US" dirty="0" smtClean="0">
                <a:latin typeface="Bookman Old Style" pitchFamily="18" charset="0"/>
              </a:rPr>
              <a:t> Corporation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962400"/>
          </a:xfrm>
        </p:spPr>
        <p:txBody>
          <a:bodyPr/>
          <a:lstStyle/>
          <a:p>
            <a:r>
              <a:rPr lang="en-US" dirty="0" smtClean="0"/>
              <a:t>   “R</a:t>
            </a:r>
            <a:r>
              <a:rPr lang="en-US" i="1" dirty="0" smtClean="0"/>
              <a:t>educing kilobytes of data to 2 bytes…and reducing latency from 150ms to 50ms is far more than marginal. In fact, these two factors alone are enough to make WebSocket seriously interesting to Google.”</a:t>
            </a:r>
            <a:endParaRPr lang="en-US" dirty="0" smtClean="0"/>
          </a:p>
          <a:p>
            <a:pPr lvl="1"/>
            <a:r>
              <a:rPr lang="en-US" dirty="0" smtClean="0"/>
              <a:t>—Ian Hickson (Google, HTML5 spec lead)</a:t>
            </a:r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2625895" y="6705600"/>
            <a:ext cx="388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9B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2010, Kaazing Corporation,.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10600" cy="838200"/>
          </a:xfrm>
        </p:spPr>
        <p:txBody>
          <a:bodyPr/>
          <a:lstStyle/>
          <a:p>
            <a:r>
              <a:rPr lang="en-US" sz="4400" dirty="0" smtClean="0"/>
              <a:t>Apps with HTML5 WebSocket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96200" cy="3581400"/>
          </a:xfrm>
        </p:spPr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Quake with HTML5 canvas and </a:t>
            </a:r>
            <a:r>
              <a:rPr lang="en-US" dirty="0" err="1" smtClean="0">
                <a:hlinkClick r:id="rId3"/>
              </a:rPr>
              <a:t>WebSockets</a:t>
            </a:r>
            <a:endParaRPr lang="en-US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http://www.kaazing.me</a:t>
            </a:r>
            <a:endParaRPr lang="en-US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Trading applications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2625895" y="6705600"/>
            <a:ext cx="388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9B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2010, Kaazing Corporation,. All rights reserved.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Protocols based on HTML5 </a:t>
            </a:r>
            <a:r>
              <a:rPr lang="en-US" dirty="0" err="1" smtClean="0"/>
              <a:t>WebSocket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XMPP and its extensions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AMQP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IRC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STOMP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Custom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 err="1" smtClean="0"/>
              <a:t>WebSocket</a:t>
            </a:r>
            <a:r>
              <a:rPr lang="en-US" dirty="0" smtClean="0"/>
              <a:t>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Google Chrome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Safari (dev)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 (dev)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Coming soon to Firefox – </a:t>
            </a:r>
            <a:r>
              <a:rPr lang="en-US" dirty="0" smtClean="0">
                <a:hlinkClick r:id="rId2"/>
              </a:rPr>
              <a:t>Bug 472529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 err="1" smtClean="0"/>
              <a:t>WebSocket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524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Disruptive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full-duplex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bidirectional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channel from your browser to a server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		- over the internet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over existing infrastructure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		- ultra low latency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		- scalable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		- extendable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		- reduces your infrastructure costs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2800" kern="0" dirty="0" smtClean="0">
              <a:solidFill>
                <a:srgbClr val="31303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Kaazing</a:t>
            </a:r>
            <a:r>
              <a:rPr lang="en-US" dirty="0" smtClean="0"/>
              <a:t> </a:t>
            </a:r>
            <a:r>
              <a:rPr lang="en-US" dirty="0" err="1" smtClean="0"/>
              <a:t>WebSocket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Check out kaazing.com and </a:t>
            </a:r>
            <a:r>
              <a:rPr lang="en-US" dirty="0" err="1" smtClean="0"/>
              <a:t>kaazing.me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HTML5 </a:t>
            </a:r>
            <a:r>
              <a:rPr lang="en-US" dirty="0" err="1" smtClean="0"/>
              <a:t>WebSocket</a:t>
            </a:r>
            <a:r>
              <a:rPr lang="en-US" dirty="0" smtClean="0"/>
              <a:t> API for Non-HTML5 browsers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IE 6 &amp; up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Firefox 2 &amp; up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others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HTML5 </a:t>
            </a:r>
            <a:r>
              <a:rPr lang="en-US" dirty="0" err="1" smtClean="0"/>
              <a:t>WebSocket</a:t>
            </a:r>
            <a:r>
              <a:rPr lang="en-US" dirty="0" smtClean="0"/>
              <a:t> API to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Flex / </a:t>
            </a:r>
            <a:r>
              <a:rPr lang="en-US" dirty="0" err="1" smtClean="0"/>
              <a:t>Actionscript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.</a:t>
            </a:r>
            <a:r>
              <a:rPr lang="en-US" dirty="0" smtClean="0"/>
              <a:t>NET &amp; Silverlight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Java FX &amp; Java Web </a:t>
            </a:r>
            <a:r>
              <a:rPr lang="en-US" dirty="0" smtClean="0"/>
              <a:t>Start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are hiring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Book</a:t>
            </a:r>
            <a:endParaRPr lang="en-US" dirty="0"/>
          </a:p>
        </p:txBody>
      </p:sp>
      <p:pic>
        <p:nvPicPr>
          <p:cNvPr id="5" name="Content Placeholder 4" descr="html5boo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681" y="1676400"/>
            <a:ext cx="3574638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7208" y="5562600"/>
            <a:ext cx="4978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Available now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>
              <a:hlinkClick r:id="rId2"/>
            </a:endParaRP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r>
              <a:rPr lang="en-US" b="1" dirty="0" smtClean="0">
                <a:hlinkClick r:id="rId2"/>
              </a:rPr>
              <a:t>10% Off Any HTML5 Training</a:t>
            </a:r>
            <a:endParaRPr lang="en-US" dirty="0" smtClean="0"/>
          </a:p>
          <a:p>
            <a:pPr algn="ctr"/>
            <a:r>
              <a:rPr lang="en-US" b="1" dirty="0" smtClean="0">
                <a:hlinkClick r:id="rId2"/>
              </a:rPr>
              <a:t>With Coupon Code WEB2EXPO</a:t>
            </a:r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http://tech.kaazing.com/training/index.html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pic>
        <p:nvPicPr>
          <p:cNvPr id="5" name="Picture 4" descr="discou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2424112" cy="242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43147" y="6705600"/>
            <a:ext cx="3886200" cy="152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Copyright © 2010, Kaazing Corporation,. All rights reserved.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4238" y="2723746"/>
            <a:ext cx="2446962" cy="1314854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>
                  <a:noFill/>
                </a:ln>
                <a:solidFill>
                  <a:srgbClr val="F46901"/>
                </a:solidFill>
                <a:latin typeface="Arial" pitchFamily="34" charset="0"/>
              </a:rPr>
              <a:t>Q&amp;A</a:t>
            </a:r>
            <a:endParaRPr lang="en-US" sz="8000" b="1" dirty="0">
              <a:ln w="11430">
                <a:noFill/>
              </a:ln>
              <a:solidFill>
                <a:srgbClr val="F4690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/>
          <a:lstStyle/>
          <a:p>
            <a:r>
              <a:rPr lang="en-US" dirty="0" smtClean="0"/>
              <a:t>Polling, Long-Polling, Streaming</a:t>
            </a:r>
            <a:endParaRPr lang="en-US" dirty="0"/>
          </a:p>
        </p:txBody>
      </p:sp>
      <p:pic>
        <p:nvPicPr>
          <p:cNvPr id="1026" name="Picture 2" descr="C:\Documents and Settings\Peter Lubbers\Desktop\poll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3230396" cy="2057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43147" y="6705600"/>
            <a:ext cx="3886200" cy="152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Copyright © 2010, Kaazing Corporation,. All rights reserved.</a:t>
            </a:r>
          </a:p>
        </p:txBody>
      </p:sp>
      <p:pic>
        <p:nvPicPr>
          <p:cNvPr id="6" name="Content Placeholder 7" descr="long-polling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3603" y="1723340"/>
            <a:ext cx="3203995" cy="2057400"/>
          </a:xfrm>
        </p:spPr>
      </p:pic>
      <p:pic>
        <p:nvPicPr>
          <p:cNvPr id="7" name="Content Placeholder 8" descr="stream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4400" y="4267200"/>
            <a:ext cx="32450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B6E8F"/>
                </a:solidFill>
              </a:rPr>
              <a:t>Polling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B6E8F"/>
                </a:solidFill>
              </a:rPr>
              <a:t>Long-Polling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B6E8F"/>
                </a:solidFill>
              </a:rPr>
              <a:t>Streaming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4400" y="4267200"/>
            <a:ext cx="40386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/>
              <a:t>Polling is resource intensive</a:t>
            </a:r>
          </a:p>
          <a:p>
            <a:pPr marL="119063" indent="-119063"/>
            <a:endParaRPr lang="en-US" sz="1600" dirty="0" smtClean="0"/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/>
              <a:t>Long-Polling degrades to polling during high message frequency</a:t>
            </a:r>
          </a:p>
          <a:p>
            <a:pPr marL="119063" indent="-119063"/>
            <a:endParaRPr lang="en-US" sz="1600" dirty="0" smtClean="0"/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/>
              <a:t>Streaming has issues through firewalls and proxies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HTML5 </a:t>
            </a:r>
            <a:r>
              <a:rPr lang="en-US" dirty="0" err="1" smtClean="0"/>
              <a:t>WebSocket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524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full-duplex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bidirectional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channel in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javascript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		- over the internet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over existing infrastructure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		- yes, very much like a TCP connection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JavaScript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API in all HTML5 complaint browsers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690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3" name="Picture 8" descr="KaazingPwrd_RGB_White_v2.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1295400"/>
            <a:ext cx="4383087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 err="1" smtClean="0"/>
              <a:t>WebSocket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524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WebSocket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attribute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DOMString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2" tooltip="dom-WebSocket-url"/>
              </a:rPr>
              <a:t>url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ready state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3" tooltip="dom-WebSocket-CONNECTING"/>
              </a:rPr>
              <a:t>CONNECTING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4" tooltip="dom-WebSocket-OPEN"/>
              </a:rPr>
              <a:t>OPEN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5" tooltip="dom-WebSocket-CLOSING"/>
              </a:rPr>
              <a:t>CLOSING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=2;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6" tooltip="dom-WebSocket-CLOSED"/>
              </a:rPr>
              <a:t>CLOSED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=3;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attribute unsigned short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7" tooltip="dom-WebSocket-readyState"/>
              </a:rPr>
              <a:t>readyState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attribute unsigned long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8" tooltip="dom-WebSocket-bufferedAmount"/>
              </a:rPr>
              <a:t>bufferedAmount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networking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attribute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9" tooltip="handler-WebSocket-onopen"/>
              </a:rPr>
              <a:t>onopen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attribute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10" tooltip="handler-WebSocket-onmessage"/>
              </a:rPr>
              <a:t>onmessage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attribute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11" tooltip="handler-WebSocket-onerror"/>
              </a:rPr>
              <a:t>onerror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attribute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12" tooltip="handler-WebSocket-onclose"/>
              </a:rPr>
              <a:t>onclose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13" tooltip="dom-WebSocket-send"/>
              </a:rPr>
              <a:t>send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(in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DOMString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data);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hlinkClick r:id="rId14" tooltip="dom-WebSocket-close"/>
              </a:rPr>
              <a:t>close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(); 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1400" dirty="0" smtClean="0">
              <a:latin typeface="Courier New" pitchFamily="49" charset="0"/>
              <a:cs typeface="Courier New" pitchFamily="49" charset="0"/>
              <a:hlinkClick r:id="rId15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  <a:hlinkClick r:id="rId15"/>
              </a:rPr>
              <a:t>WebSocket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implements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EventTarget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 err="1" smtClean="0"/>
              <a:t>WebSocket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524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ws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WebSocket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(“ws://game.example.com:12010/updates”);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ws.onopen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 = function () {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b="1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8" charset="0"/>
                <a:cs typeface="Courier New" pitchFamily="48" charset="0"/>
              </a:rPr>
              <a:t>alert(“Connection open ...”);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kern="0" dirty="0" smtClean="0">
              <a:solidFill>
                <a:srgbClr val="313031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ws.onclose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 = function () {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b="1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8" charset="0"/>
                <a:cs typeface="Courier New" pitchFamily="48" charset="0"/>
              </a:rPr>
              <a:t>alert(“Connection closed.”);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err="1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ws.onmessage</a:t>
            </a: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 = function () {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b="1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8" charset="0"/>
                <a:cs typeface="Courier New" pitchFamily="48" charset="0"/>
              </a:rPr>
              <a:t>alert( “Received Message:  ”  +  </a:t>
            </a:r>
            <a:r>
              <a:rPr lang="en-US" b="1" dirty="0" err="1" smtClean="0">
                <a:latin typeface="Courier New" pitchFamily="48" charset="0"/>
                <a:cs typeface="Courier New" pitchFamily="48" charset="0"/>
              </a:rPr>
              <a:t>evt.data</a:t>
            </a:r>
            <a:r>
              <a:rPr lang="en-US" b="1" dirty="0" smtClean="0">
                <a:latin typeface="Courier New" pitchFamily="48" charset="0"/>
                <a:cs typeface="Courier New" pitchFamily="48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kern="0" dirty="0" smtClean="0">
                <a:solidFill>
                  <a:srgbClr val="31303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400" kern="0" dirty="0" smtClean="0">
              <a:solidFill>
                <a:srgbClr val="313031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Comet?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524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As </a:t>
            </a:r>
            <a:r>
              <a:rPr lang="en-US" sz="2800" b="1" kern="0" dirty="0" smtClean="0">
                <a:solidFill>
                  <a:srgbClr val="313031"/>
                </a:solidFill>
              </a:rPr>
              <a:t>mini-documents</a:t>
            </a:r>
            <a:r>
              <a:rPr lang="en-US" sz="2800" kern="0" dirty="0" smtClean="0">
                <a:solidFill>
                  <a:srgbClr val="313031"/>
                </a:solidFill>
              </a:rPr>
              <a:t> served by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dirty="0" smtClean="0"/>
              <a:t>Comet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dirty="0" smtClean="0"/>
              <a:t>Reverse Ajax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dirty="0" smtClean="0"/>
              <a:t>Ajax Push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HTTP 1.1 protocol</a:t>
            </a:r>
          </a:p>
          <a:p>
            <a:pPr marL="1257300" lvl="2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half-duplex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dirty="0" smtClean="0"/>
              <a:t>Each request has HTTP header traffic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scale</a:t>
            </a:r>
          </a:p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	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2133600"/>
            <a:ext cx="731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</a:rPr>
              <a:t>Ultra low latency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in your web client 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with very little overhead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applications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kern="0" baseline="0" dirty="0" smtClean="0">
                <a:solidFill>
                  <a:srgbClr val="313031"/>
                </a:solidFill>
                <a:latin typeface="+mn-lt"/>
              </a:rPr>
              <a:t>low cost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endParaRPr lang="en-US" sz="2800" kern="0" baseline="0" dirty="0" smtClean="0">
              <a:solidFill>
                <a:srgbClr val="31303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tabLst>
                <a:tab pos="652961" algn="l"/>
                <a:tab pos="1310385" algn="l"/>
                <a:tab pos="1967810" algn="l"/>
                <a:tab pos="2623002" algn="l"/>
                <a:tab pos="3280428" algn="l"/>
                <a:tab pos="3936736" algn="l"/>
                <a:tab pos="4593045" algn="l"/>
                <a:tab pos="5250470" algn="l"/>
                <a:tab pos="5906778" algn="l"/>
                <a:tab pos="6563087" algn="l"/>
                <a:tab pos="7220512" algn="l"/>
                <a:tab pos="7875704" algn="l"/>
              </a:tabLst>
            </a:pPr>
            <a:r>
              <a:rPr lang="en-US" sz="2800" b="1" dirty="0" err="1" smtClean="0"/>
              <a:t>Adiós</a:t>
            </a:r>
            <a:r>
              <a:rPr lang="en-US" sz="2800" b="1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130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Comet, </a:t>
            </a:r>
            <a:r>
              <a:rPr lang="en-US" sz="2800" b="1" kern="0" baseline="0" dirty="0" err="1" smtClean="0">
                <a:solidFill>
                  <a:srgbClr val="313031"/>
                </a:solidFill>
                <a:latin typeface="+mn-lt"/>
              </a:rPr>
              <a:t>Hola</a:t>
            </a: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313031"/>
                </a:solidFill>
                <a:latin typeface="+mn-lt"/>
              </a:rPr>
              <a:t>WebSocket</a:t>
            </a:r>
            <a:r>
              <a:rPr lang="en-US" sz="2800" kern="0" dirty="0" smtClean="0">
                <a:solidFill>
                  <a:srgbClr val="313031"/>
                </a:solidFill>
                <a:latin typeface="+mn-lt"/>
              </a:rPr>
              <a:t>!!!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130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82000" cy="838200"/>
          </a:xfrm>
        </p:spPr>
        <p:txBody>
          <a:bodyPr/>
          <a:lstStyle/>
          <a:p>
            <a:r>
              <a:rPr lang="en-US" dirty="0" smtClean="0"/>
              <a:t>Less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2 bytes overhead per </a:t>
            </a:r>
            <a:r>
              <a:rPr lang="en-US" dirty="0" err="1" smtClean="0"/>
              <a:t>WebSocket</a:t>
            </a:r>
            <a:r>
              <a:rPr lang="en-US" dirty="0" smtClean="0"/>
              <a:t> Frame</a:t>
            </a: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One TCP connection instead of establishing new TCP connection for each HTTP message (or mini-document)</a:t>
            </a: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2625895" y="6705600"/>
            <a:ext cx="388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9B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2010, Kaazing Corporation,.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the difference in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Copyright © 2010, Kaazing Corporation,. All rights reserved.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hlinkClick r:id="rId2"/>
              </a:rPr>
              <a:t>Ericsson Labs</a:t>
            </a:r>
            <a:r>
              <a:rPr lang="en-US" dirty="0" smtClean="0">
                <a:hlinkClick r:id="rId2"/>
              </a:rPr>
              <a:t>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vs. WebSocket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43147" y="6705600"/>
            <a:ext cx="3886200" cy="152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Copyright © 2010, Kaazing Corporation,. All rights reserved.</a:t>
            </a:r>
          </a:p>
        </p:txBody>
      </p:sp>
      <p:pic>
        <p:nvPicPr>
          <p:cNvPr id="1026" name="Picture 2" descr="C:\Documents and Settings\Peter Lubbers\Desktop\fig3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199"/>
            <a:ext cx="6934200" cy="49628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azing_PPT">
  <a:themeElements>
    <a:clrScheme name="Kaazing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F79646"/>
      </a:accent2>
      <a:accent3>
        <a:srgbClr val="C00000"/>
      </a:accent3>
      <a:accent4>
        <a:srgbClr val="8064A2"/>
      </a:accent4>
      <a:accent5>
        <a:srgbClr val="00B050"/>
      </a:accent5>
      <a:accent6>
        <a:srgbClr val="FFC000"/>
      </a:accent6>
      <a:hlink>
        <a:srgbClr val="8DB3E2"/>
      </a:hlink>
      <a:folHlink>
        <a:srgbClr val="F79646"/>
      </a:folHlink>
    </a:clrScheme>
    <a:fontScheme name="ThSans">
      <a:majorFont>
        <a:latin typeface="TheSans B8 ExtraBold"/>
        <a:ea typeface=""/>
        <a:cs typeface=""/>
      </a:majorFont>
      <a:minorFont>
        <a:latin typeface="TheSans B5 Pla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azing-Presenter-Template">
  <a:themeElements>
    <a:clrScheme name="Custom 1">
      <a:dk1>
        <a:sysClr val="windowText" lastClr="000000"/>
      </a:dk1>
      <a:lt1>
        <a:sysClr val="window" lastClr="FFFFFF"/>
      </a:lt1>
      <a:dk2>
        <a:srgbClr val="336699"/>
      </a:dk2>
      <a:lt2>
        <a:srgbClr val="99CCFF"/>
      </a:lt2>
      <a:accent1>
        <a:srgbClr val="FFAF03"/>
      </a:accent1>
      <a:accent2>
        <a:srgbClr val="FDE689"/>
      </a:accent2>
      <a:accent3>
        <a:srgbClr val="99CCFF"/>
      </a:accent3>
      <a:accent4>
        <a:srgbClr val="336699"/>
      </a:accent4>
      <a:accent5>
        <a:srgbClr val="BF2B2B"/>
      </a:accent5>
      <a:accent6>
        <a:srgbClr val="FF6600"/>
      </a:accent6>
      <a:hlink>
        <a:srgbClr val="FF6600"/>
      </a:hlink>
      <a:folHlink>
        <a:srgbClr val="33669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313031"/>
            </a:solidFill>
            <a:effectLst/>
            <a:latin typeface="Arial" pitchFamily="24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313031"/>
            </a:solidFill>
            <a:effectLst/>
            <a:latin typeface="Arial" pitchFamily="24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Kaazing_PPT</Template>
  <TotalTime>13588</TotalTime>
  <Words>671</Words>
  <Application>Microsoft Office PowerPoint</Application>
  <PresentationFormat>On-screen Show (4:3)</PresentationFormat>
  <Paragraphs>165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Kaazing_PPT</vt:lpstr>
      <vt:lpstr>Kaazing-Presenter-Template</vt:lpstr>
      <vt:lpstr>Slide 1</vt:lpstr>
      <vt:lpstr>What is HTML5 WebSocket?</vt:lpstr>
      <vt:lpstr>HTML5 WebSocket API</vt:lpstr>
      <vt:lpstr>HTML5 WebSocket example</vt:lpstr>
      <vt:lpstr>What about Comet?</vt:lpstr>
      <vt:lpstr>Why do you need it?</vt:lpstr>
      <vt:lpstr>Less Network Traffic</vt:lpstr>
      <vt:lpstr>See the difference in action</vt:lpstr>
      <vt:lpstr>Polling vs. WebSocket</vt:lpstr>
      <vt:lpstr>Overheard…</vt:lpstr>
      <vt:lpstr>Apps with HTML5 WebSocket</vt:lpstr>
      <vt:lpstr>What else can you build?</vt:lpstr>
      <vt:lpstr>HTML5 WebSocket Browsers</vt:lpstr>
      <vt:lpstr>HTML5 WebSocket Summary</vt:lpstr>
      <vt:lpstr>Kaazing WebSocket Server</vt:lpstr>
      <vt:lpstr>HTML5 Book</vt:lpstr>
      <vt:lpstr>HTML5 training</vt:lpstr>
      <vt:lpstr>Slide 18</vt:lpstr>
      <vt:lpstr>Polling, Long-Polling, Streaming</vt:lpstr>
      <vt:lpstr>Slide 20</vt:lpstr>
    </vt:vector>
  </TitlesOfParts>
  <Company>Kaazing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Kaazing Overview</dc:title>
  <dc:subject>Kaazing</dc:subject>
  <dc:creator>Ric - modified by FrankG/PeterL</dc:creator>
  <cp:keywords>Kaazing WebSocket</cp:keywords>
  <dc:description>Original was Ric.  FG updated.  Peter/FG updated it from the universe of sales slides.
Now created by PeterL/FrankG</dc:description>
  <cp:lastModifiedBy>sidda</cp:lastModifiedBy>
  <cp:revision>1091</cp:revision>
  <dcterms:created xsi:type="dcterms:W3CDTF">2009-07-08T17:28:47Z</dcterms:created>
  <dcterms:modified xsi:type="dcterms:W3CDTF">2010-05-05T19:56:10Z</dcterms:modified>
</cp:coreProperties>
</file>